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329" r:id="rId19"/>
    <p:sldId id="312" r:id="rId20"/>
    <p:sldId id="313" r:id="rId21"/>
    <p:sldId id="314" r:id="rId22"/>
    <p:sldId id="273" r:id="rId23"/>
    <p:sldId id="274" r:id="rId24"/>
    <p:sldId id="330" r:id="rId25"/>
    <p:sldId id="276" r:id="rId26"/>
    <p:sldId id="277" r:id="rId27"/>
    <p:sldId id="278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3" r:id="rId41"/>
    <p:sldId id="292" r:id="rId42"/>
    <p:sldId id="307" r:id="rId43"/>
    <p:sldId id="294" r:id="rId44"/>
    <p:sldId id="295" r:id="rId45"/>
    <p:sldId id="296" r:id="rId46"/>
    <p:sldId id="297" r:id="rId47"/>
    <p:sldId id="298" r:id="rId48"/>
    <p:sldId id="325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08" r:id="rId66"/>
    <p:sldId id="315" r:id="rId67"/>
    <p:sldId id="309" r:id="rId68"/>
    <p:sldId id="310" r:id="rId69"/>
    <p:sldId id="311" r:id="rId70"/>
    <p:sldId id="326" r:id="rId71"/>
    <p:sldId id="327" r:id="rId72"/>
    <p:sldId id="328" r:id="rId73"/>
    <p:sldId id="316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50" d="100"/>
          <a:sy n="150" d="100"/>
        </p:scale>
        <p:origin x="-2424" y="-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58B5D9-7CAB-4B6B-8A09-C989CBC362B3}" type="datetimeFigureOut">
              <a:rPr lang="en-US" smtClean="0"/>
              <a:pPr/>
              <a:t>3/4/2010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80C1EC-C030-47F7-867E-2044698D71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58B5D9-7CAB-4B6B-8A09-C989CBC362B3}" type="datetimeFigureOut">
              <a:rPr lang="en-US" smtClean="0"/>
              <a:pPr/>
              <a:t>3/4/2010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80C1EC-C030-47F7-867E-2044698D7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58B5D9-7CAB-4B6B-8A09-C989CBC362B3}" type="datetimeFigureOut">
              <a:rPr lang="en-US" smtClean="0"/>
              <a:pPr/>
              <a:t>3/4/2010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80C1EC-C030-47F7-867E-2044698D7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58B5D9-7CAB-4B6B-8A09-C989CBC362B3}" type="datetimeFigureOut">
              <a:rPr lang="en-US" smtClean="0"/>
              <a:pPr/>
              <a:t>3/4/2010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80C1EC-C030-47F7-867E-2044698D7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58B5D9-7CAB-4B6B-8A09-C989CBC362B3}" type="datetimeFigureOut">
              <a:rPr lang="en-US" smtClean="0"/>
              <a:pPr/>
              <a:t>3/4/2010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80C1EC-C030-47F7-867E-2044698D71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58B5D9-7CAB-4B6B-8A09-C989CBC362B3}" type="datetimeFigureOut">
              <a:rPr lang="en-US" smtClean="0"/>
              <a:pPr/>
              <a:t>3/4/2010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80C1EC-C030-47F7-867E-2044698D7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58B5D9-7CAB-4B6B-8A09-C989CBC362B3}" type="datetimeFigureOut">
              <a:rPr lang="en-US" smtClean="0"/>
              <a:pPr/>
              <a:t>3/4/2010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80C1EC-C030-47F7-867E-2044698D71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58B5D9-7CAB-4B6B-8A09-C989CBC362B3}" type="datetimeFigureOut">
              <a:rPr lang="en-US" smtClean="0"/>
              <a:pPr/>
              <a:t>3/4/2010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80C1EC-C030-47F7-867E-2044698D7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58B5D9-7CAB-4B6B-8A09-C989CBC362B3}" type="datetimeFigureOut">
              <a:rPr lang="en-US" smtClean="0"/>
              <a:pPr/>
              <a:t>3/4/2010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80C1EC-C030-47F7-867E-2044698D7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58B5D9-7CAB-4B6B-8A09-C989CBC362B3}" type="datetimeFigureOut">
              <a:rPr lang="en-US" smtClean="0"/>
              <a:pPr/>
              <a:t>3/4/2010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80C1EC-C030-47F7-867E-2044698D7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1F58B5D9-7CAB-4B6B-8A09-C989CBC362B3}" type="datetimeFigureOut">
              <a:rPr lang="en-US" smtClean="0"/>
              <a:pPr/>
              <a:t>3/4/2010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8680C1EC-C030-47F7-867E-2044698D7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F58B5D9-7CAB-4B6B-8A09-C989CBC362B3}" type="datetimeFigureOut">
              <a:rPr lang="en-US" smtClean="0"/>
              <a:pPr/>
              <a:t>3/4/2010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8680C1EC-C030-47F7-867E-2044698D7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28600" y="4343400"/>
            <a:ext cx="8971844" cy="2279904"/>
          </a:xfrm>
        </p:spPr>
        <p:txBody>
          <a:bodyPr/>
          <a:lstStyle/>
          <a:p>
            <a:pPr algn="r"/>
            <a:r>
              <a:rPr lang="en-US" sz="6600" dirty="0" smtClean="0">
                <a:solidFill>
                  <a:schemeClr val="tx1"/>
                </a:solidFill>
              </a:rPr>
              <a:t>Introduction to Photography</a:t>
            </a:r>
            <a:endParaRPr lang="en-US" sz="66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1040002">
            <a:off x="5189856" y="2244518"/>
            <a:ext cx="3277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alpha val="51000"/>
                  </a:schemeClr>
                </a:solidFill>
              </a:rPr>
              <a:t>Don Komarechka &amp; Tim Menzies</a:t>
            </a:r>
            <a:endParaRPr lang="en-US" dirty="0">
              <a:solidFill>
                <a:schemeClr val="tx1">
                  <a:alpha val="51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ungus_f2-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3167" cy="6090681"/>
          </a:xfrm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F/9              1/25 sec              ISO 200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ungus_f2-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3167" cy="6090680"/>
          </a:xfrm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F/13              1/50 sec              ISO 800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ungus_f2-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3167" cy="6090680"/>
          </a:xfrm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F/18              1/25 sec              ISO 800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ungus_f2-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33165" cy="6090680"/>
          </a:xfrm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F/2.8             1/800 sec              ISO 800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ungus_f2-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33165" cy="6090679"/>
          </a:xfrm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F/10             1/25 sec              ISO 800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ungus_f2-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33164" cy="6090679"/>
          </a:xfrm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F/6.3             1/60 sec              ISO 800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ungus_f2-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33164" cy="6090678"/>
          </a:xfrm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F/2.8             1/320 sec              ISO 800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ungus_f2-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33165" cy="6090679"/>
          </a:xfrm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F/10             1/25 sec              ISO 800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828800"/>
            <a:ext cx="8991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410956" cy="1066800"/>
          </a:xfrm>
        </p:spPr>
        <p:txBody>
          <a:bodyPr/>
          <a:lstStyle/>
          <a:p>
            <a:r>
              <a:rPr lang="en-US" sz="3600" dirty="0" smtClean="0"/>
              <a:t>50mm – the Cheapest, Fastest Lens</a:t>
            </a:r>
            <a:endParaRPr lang="en-US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362200"/>
            <a:ext cx="1990724" cy="199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2514600"/>
            <a:ext cx="1905000" cy="16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2362200"/>
            <a:ext cx="1939636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2286000"/>
            <a:ext cx="217823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14400" y="45720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Canon                                   Nikon                          Sony / Minolta                             </a:t>
            </a:r>
            <a:r>
              <a:rPr lang="en-US" dirty="0" err="1" smtClean="0">
                <a:solidFill>
                  <a:schemeClr val="bg1"/>
                </a:solidFill>
              </a:rPr>
              <a:t>Pentax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95600"/>
            <a:ext cx="7772400" cy="914400"/>
          </a:xfrm>
        </p:spPr>
        <p:txBody>
          <a:bodyPr/>
          <a:lstStyle/>
          <a:p>
            <a:pPr algn="ctr"/>
            <a:r>
              <a:rPr lang="en-US" dirty="0" smtClean="0"/>
              <a:t>Using Depth of Field to See Through Obstacles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 to Cover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7772400" cy="490776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How it works: Lens &gt; Shutter &gt; Sensor</a:t>
            </a:r>
          </a:p>
          <a:p>
            <a:r>
              <a:rPr lang="en-US" dirty="0" smtClean="0"/>
              <a:t>Aperture:</a:t>
            </a:r>
          </a:p>
          <a:p>
            <a:pPr lvl="1"/>
            <a:r>
              <a:rPr lang="en-US" dirty="0" smtClean="0"/>
              <a:t>Why you want control</a:t>
            </a:r>
          </a:p>
          <a:p>
            <a:pPr lvl="1"/>
            <a:r>
              <a:rPr lang="en-US" dirty="0" smtClean="0"/>
              <a:t>F-Stop: stopping the light</a:t>
            </a:r>
          </a:p>
          <a:p>
            <a:pPr lvl="1"/>
            <a:r>
              <a:rPr lang="en-US" dirty="0" smtClean="0"/>
              <a:t>Depth of Field</a:t>
            </a:r>
          </a:p>
          <a:p>
            <a:r>
              <a:rPr lang="en-US" dirty="0" smtClean="0"/>
              <a:t>Shutter Speed:</a:t>
            </a:r>
          </a:p>
          <a:p>
            <a:pPr lvl="1"/>
            <a:r>
              <a:rPr lang="en-US" dirty="0" smtClean="0"/>
              <a:t>Why you want control</a:t>
            </a:r>
          </a:p>
          <a:p>
            <a:pPr lvl="1"/>
            <a:r>
              <a:rPr lang="en-US" dirty="0" smtClean="0"/>
              <a:t>“Slow” vs. “Fast”</a:t>
            </a:r>
          </a:p>
          <a:p>
            <a:r>
              <a:rPr lang="en-US" dirty="0" smtClean="0"/>
              <a:t>ISO Sensitivity</a:t>
            </a:r>
          </a:p>
          <a:p>
            <a:pPr lvl="1"/>
            <a:r>
              <a:rPr lang="en-US" dirty="0" smtClean="0"/>
              <a:t>Quantity vs. Quality</a:t>
            </a:r>
          </a:p>
          <a:p>
            <a:pPr lvl="1"/>
            <a:r>
              <a:rPr lang="en-US" dirty="0" smtClean="0"/>
              <a:t>Shooting in low light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MG_46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0"/>
            <a:ext cx="457297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1447800"/>
            <a:ext cx="3352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Shallow Depth of Field lets you see through branches</a:t>
            </a:r>
            <a:endParaRPr lang="en-US" sz="3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62399" y="228600"/>
            <a:ext cx="5181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And through rope or chain-link fences, too.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1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524000"/>
            <a:ext cx="533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43000" y="57912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F/2.8</a:t>
            </a:r>
            <a:endParaRPr lang="en-US" sz="5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914400"/>
          </a:xfrm>
        </p:spPr>
        <p:txBody>
          <a:bodyPr/>
          <a:lstStyle/>
          <a:p>
            <a:r>
              <a:rPr lang="en-US" sz="3200" dirty="0" smtClean="0"/>
              <a:t>Full Frame SLR vs. Point &amp; Shoot</a:t>
            </a:r>
            <a:endParaRPr lang="en-US" sz="3200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707765"/>
            <a:ext cx="4419600" cy="615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914400"/>
          </a:xfrm>
        </p:spPr>
        <p:txBody>
          <a:bodyPr/>
          <a:lstStyle/>
          <a:p>
            <a:r>
              <a:rPr lang="en-US" sz="3200" dirty="0" smtClean="0"/>
              <a:t>Full Frame SLR vs. Point &amp; Shoot</a:t>
            </a:r>
            <a:endParaRPr lang="en-US" sz="3200" dirty="0"/>
          </a:p>
        </p:txBody>
      </p:sp>
      <p:pic>
        <p:nvPicPr>
          <p:cNvPr id="4098" name="Picture 2" descr="E:\Don's Documents\My Pictures\Barrie Users Group Presentation\Aperture\log_f2-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4419601" cy="2947550"/>
          </a:xfrm>
          <a:prstGeom prst="rect">
            <a:avLst/>
          </a:prstGeom>
          <a:noFill/>
        </p:spPr>
      </p:pic>
      <p:pic>
        <p:nvPicPr>
          <p:cNvPr id="4099" name="Picture 3" descr="E:\Don's Documents\My Pictures\Barrie Users Group Presentation\Aperture\pns_lo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685800"/>
            <a:ext cx="4419600" cy="2946400"/>
          </a:xfrm>
          <a:prstGeom prst="rect">
            <a:avLst/>
          </a:prstGeom>
          <a:noFill/>
        </p:spPr>
      </p:pic>
      <p:pic>
        <p:nvPicPr>
          <p:cNvPr id="4100" name="Picture 4" descr="E:\Don's Documents\My Pictures\Barrie Users Group Presentation\Aperture\log_f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10000"/>
            <a:ext cx="4430713" cy="2954963"/>
          </a:xfrm>
          <a:prstGeom prst="rect">
            <a:avLst/>
          </a:prstGeom>
          <a:noFill/>
        </p:spPr>
      </p:pic>
      <p:pic>
        <p:nvPicPr>
          <p:cNvPr id="4101" name="Picture 5" descr="E:\Don's Documents\My Pictures\Barrie Users Group Presentation\Aperture\pns_log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6299" y="3810000"/>
            <a:ext cx="4457701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Limiting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52600"/>
            <a:ext cx="372160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5192" y="1752600"/>
            <a:ext cx="372160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 descr="http://images.cambridgeincolour.com/tutorials/airydisk-diff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4114800"/>
            <a:ext cx="134112" cy="1676406"/>
          </a:xfrm>
          <a:prstGeom prst="rect">
            <a:avLst/>
          </a:prstGeom>
          <a:noFill/>
        </p:spPr>
      </p:pic>
      <p:pic>
        <p:nvPicPr>
          <p:cNvPr id="4102" name="Picture 6" descr="http://images.cambridgeincolour.com/tutorials/tut_diffraction_hidiff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4114800"/>
            <a:ext cx="3721608" cy="1676400"/>
          </a:xfrm>
          <a:prstGeom prst="rect">
            <a:avLst/>
          </a:prstGeom>
          <a:noFill/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3810000"/>
            <a:ext cx="212090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914400" y="60198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Source: Cambridge In </a:t>
            </a:r>
            <a:r>
              <a:rPr lang="en-US" dirty="0" err="1" smtClean="0"/>
              <a:t>Colour</a:t>
            </a:r>
            <a:endParaRPr lang="en-US" dirty="0" smtClean="0"/>
          </a:p>
          <a:p>
            <a:r>
              <a:rPr lang="en-US" dirty="0" smtClean="0"/>
              <a:t>http://www.cambridgeincolour.com/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Shutter Speed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>
              <a:buNone/>
            </a:pPr>
            <a:r>
              <a:rPr lang="en-US" sz="4400" dirty="0" smtClean="0"/>
              <a:t>Affects:</a:t>
            </a:r>
          </a:p>
          <a:p>
            <a:r>
              <a:rPr lang="en-US" sz="4400" dirty="0" smtClean="0"/>
              <a:t>Motion blur</a:t>
            </a:r>
          </a:p>
          <a:p>
            <a:r>
              <a:rPr lang="en-US" sz="4400" dirty="0" smtClean="0"/>
              <a:t>“Camera shake”</a:t>
            </a:r>
          </a:p>
          <a:p>
            <a:endParaRPr lang="en-US" sz="4400" dirty="0" smtClean="0"/>
          </a:p>
          <a:p>
            <a:endParaRPr lang="en-US" sz="4400" dirty="0" smtClean="0"/>
          </a:p>
          <a:p>
            <a:r>
              <a:rPr lang="en-US" sz="4400" dirty="0" smtClean="0"/>
              <a:t>1/2000 sec – to – 30 sec</a:t>
            </a:r>
          </a:p>
          <a:p>
            <a:endParaRPr lang="en-US" dirty="0"/>
          </a:p>
        </p:txBody>
      </p:sp>
      <p:pic>
        <p:nvPicPr>
          <p:cNvPr id="4" name="Content Placeholder 3" descr="dial_all-arrow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91400" y="304800"/>
            <a:ext cx="1066800" cy="11130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on's Documents\My Pictures\Barrie Users Group Presentation\Shutter Speed\stream_1-200s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0430" cy="6096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F/4              1/200 sec              ISO 3200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on's Documents\My Pictures\Barrie Users Group Presentation\Shutter Speed\stream_1-200sec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238"/>
            <a:ext cx="9140430" cy="609552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F/10                    2 sec                  ISO 50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on's Documents\My Pictures\Barrie Users Group Presentation\Shutter Speed\stream_1-200s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0430" cy="6096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F/4              1/200 sec              ISO 3200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on's Documents\My Pictures\Barrie Users Group Presentation\Shutter Speed\stream_1-200sec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238"/>
            <a:ext cx="9140430" cy="609552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F/4              1/100 sec              ISO 1600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Works</a:t>
            </a:r>
            <a:endParaRPr lang="en-US" dirty="0"/>
          </a:p>
        </p:txBody>
      </p:sp>
      <p:pic>
        <p:nvPicPr>
          <p:cNvPr id="4" name="Content Placeholder 3" descr="f1-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2209800"/>
            <a:ext cx="1752600" cy="1748219"/>
          </a:xfrm>
        </p:spPr>
      </p:pic>
      <p:pic>
        <p:nvPicPr>
          <p:cNvPr id="5" name="Picture 4" descr="shut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0" y="2209800"/>
            <a:ext cx="2374798" cy="1752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2209800"/>
            <a:ext cx="2228850" cy="178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838200" y="3733800"/>
            <a:ext cx="838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/>
              <a:t>Av     </a:t>
            </a:r>
            <a:r>
              <a:rPr lang="en-US" sz="6600" dirty="0" smtClean="0"/>
              <a:t>S or </a:t>
            </a:r>
            <a:r>
              <a:rPr lang="en-US" sz="6600" dirty="0" err="1" smtClean="0"/>
              <a:t>Tv</a:t>
            </a:r>
            <a:r>
              <a:rPr lang="en-US" sz="6600" dirty="0" smtClean="0"/>
              <a:t>          ISO</a:t>
            </a:r>
            <a:endParaRPr lang="en-US" sz="6600" dirty="0"/>
          </a:p>
        </p:txBody>
      </p:sp>
      <p:pic>
        <p:nvPicPr>
          <p:cNvPr id="8" name="Content Placeholder 3" descr="dial_all-arrow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400" y="5181600"/>
            <a:ext cx="1066800" cy="1113027"/>
          </a:xfrm>
          <a:prstGeom prst="rect">
            <a:avLst/>
          </a:prstGeom>
        </p:spPr>
      </p:pic>
      <p:pic>
        <p:nvPicPr>
          <p:cNvPr id="9" name="Content Placeholder 3" descr="dial_all-arrow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33800" y="5105400"/>
            <a:ext cx="1066799" cy="1113027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0400" y="5105400"/>
            <a:ext cx="1600199" cy="1093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on's Documents\My Pictures\Barrie Users Group Presentation\Shutter Speed\stream_1-200sec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238"/>
            <a:ext cx="9140429" cy="609552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F/4              1/60 sec              ISO 1000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on's Documents\My Pictures\Barrie Users Group Presentation\Shutter Speed\stream_1-200sec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238"/>
            <a:ext cx="9140429" cy="609552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F/4              1/40 sec              ISO 800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on's Documents\My Pictures\Barrie Users Group Presentation\Shutter Speed\stream_1-200sec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238"/>
            <a:ext cx="9140428" cy="609552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F/4              1/25 sec              ISO 500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on's Documents\My Pictures\Barrie Users Group Presentation\Shutter Speed\stream_1-200sec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238"/>
            <a:ext cx="9140428" cy="609552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F/4              1/15 sec              ISO 250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on's Documents\My Pictures\Barrie Users Group Presentation\Shutter Speed\stream_1-200sec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238"/>
            <a:ext cx="9140426" cy="609552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F/4              1/8 sec              ISO 100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on's Documents\My Pictures\Barrie Users Group Presentation\Shutter Speed\stream_1-200sec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238"/>
            <a:ext cx="9140426" cy="609552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F/4.5              1/4 sec              ISO 100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on's Documents\My Pictures\Barrie Users Group Presentation\Shutter Speed\stream_1-200sec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238"/>
            <a:ext cx="9140425" cy="609552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F/4.5              1/2 sec              ISO 50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on's Documents\My Pictures\Barrie Users Group Presentation\Shutter Speed\stream_1-200sec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238"/>
            <a:ext cx="9140425" cy="60955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F/14                    1 sec                    ISO 50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on's Documents\My Pictures\Barrie Users Group Presentation\Shutter Speed\stream_1-200sec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238"/>
            <a:ext cx="9140430" cy="609552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F/10                    2 sec                  ISO 50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14600"/>
            <a:ext cx="7772400" cy="914400"/>
          </a:xfrm>
        </p:spPr>
        <p:txBody>
          <a:bodyPr/>
          <a:lstStyle/>
          <a:p>
            <a:r>
              <a:rPr lang="en-US" sz="6600" dirty="0" smtClean="0"/>
              <a:t>Further Examples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Aperture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>
              <a:buNone/>
            </a:pPr>
            <a:r>
              <a:rPr lang="en-US" sz="4400" dirty="0" smtClean="0"/>
              <a:t>Affects:</a:t>
            </a:r>
          </a:p>
          <a:p>
            <a:r>
              <a:rPr lang="en-US" sz="4400" dirty="0" smtClean="0"/>
              <a:t>Amount of light at once</a:t>
            </a:r>
          </a:p>
          <a:p>
            <a:r>
              <a:rPr lang="en-US" sz="4400" dirty="0" smtClean="0"/>
              <a:t>Depth of Field</a:t>
            </a:r>
          </a:p>
          <a:p>
            <a:endParaRPr lang="en-US" dirty="0"/>
          </a:p>
        </p:txBody>
      </p:sp>
      <p:pic>
        <p:nvPicPr>
          <p:cNvPr id="3074" name="Picture 2" descr="E:\Don's Documents\My Pictures\Portfolio shots\IMG_3217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3962400"/>
            <a:ext cx="4000041" cy="2667000"/>
          </a:xfrm>
          <a:prstGeom prst="rect">
            <a:avLst/>
          </a:prstGeom>
          <a:noFill/>
        </p:spPr>
      </p:pic>
      <p:pic>
        <p:nvPicPr>
          <p:cNvPr id="3075" name="Picture 3" descr="E:\Don's Documents\My Pictures\Day in Toronto\_MG_1868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936594"/>
            <a:ext cx="4038600" cy="2692806"/>
          </a:xfrm>
          <a:prstGeom prst="rect">
            <a:avLst/>
          </a:prstGeom>
          <a:noFill/>
        </p:spPr>
      </p:pic>
      <p:pic>
        <p:nvPicPr>
          <p:cNvPr id="6" name="Content Placeholder 3" descr="dial_all-arrow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1400" y="304800"/>
            <a:ext cx="1066800" cy="11130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on's Documents\My Pictures\Barrie Users Group Presentation\Shutter Speed\stream_1-200sec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963"/>
            <a:ext cx="9140430" cy="609207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F/16                    1 sec                  ISO 100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on's Documents\My Pictures\Barrie Users Group Presentation\Shutter Speed\stream_1-200sec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190"/>
            <a:ext cx="9140430" cy="609361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F/22                    1 sec                  ISO 50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on's Documents\My Pictures\Barrie Users Group Presentation\Shutter Speed\stream_1-200sec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1190"/>
            <a:ext cx="9140428" cy="609361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F/8                     25 sec                  ISO 100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on's Documents\My Pictures\Barrie Users Group Presentation\Shutter Speed\stream_1-200sec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15" y="1963"/>
            <a:ext cx="9139200" cy="609207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F/8                    1/2000 sec          ISO 400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on's Documents\My Pictures\Barrie Users Group Presentation\Shutter Speed\stream_1-200sec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631" y="1963"/>
            <a:ext cx="9137168" cy="609207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F/8                    1/1000 sec          ISO 320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 Shooting</a:t>
            </a:r>
            <a:endParaRPr lang="en-US" dirty="0"/>
          </a:p>
        </p:txBody>
      </p:sp>
      <p:pic>
        <p:nvPicPr>
          <p:cNvPr id="4" name="Picture 3" descr="_MG_18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295400"/>
            <a:ext cx="2514600" cy="1676400"/>
          </a:xfrm>
          <a:prstGeom prst="rect">
            <a:avLst/>
          </a:prstGeom>
        </p:spPr>
      </p:pic>
      <p:pic>
        <p:nvPicPr>
          <p:cNvPr id="5" name="Picture 4" descr="_MG_18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1295400"/>
            <a:ext cx="2514600" cy="1676400"/>
          </a:xfrm>
          <a:prstGeom prst="rect">
            <a:avLst/>
          </a:prstGeom>
        </p:spPr>
      </p:pic>
      <p:pic>
        <p:nvPicPr>
          <p:cNvPr id="6" name="Picture 5" descr="_MG_18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00" y="1295400"/>
            <a:ext cx="2514600" cy="167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_MG_18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8200" y="3124200"/>
            <a:ext cx="2514600" cy="1676400"/>
          </a:xfrm>
          <a:prstGeom prst="rect">
            <a:avLst/>
          </a:prstGeom>
        </p:spPr>
      </p:pic>
      <p:pic>
        <p:nvPicPr>
          <p:cNvPr id="8" name="Picture 7" descr="_MG_18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05200" y="3124200"/>
            <a:ext cx="2514600" cy="1676400"/>
          </a:xfrm>
          <a:prstGeom prst="rect">
            <a:avLst/>
          </a:prstGeom>
        </p:spPr>
      </p:pic>
      <p:pic>
        <p:nvPicPr>
          <p:cNvPr id="9" name="Picture 8" descr="_MG_182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72200" y="3124200"/>
            <a:ext cx="2514600" cy="1676400"/>
          </a:xfrm>
          <a:prstGeom prst="rect">
            <a:avLst/>
          </a:prstGeom>
        </p:spPr>
      </p:pic>
      <p:pic>
        <p:nvPicPr>
          <p:cNvPr id="10" name="Picture 9" descr="_MG_183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8200" y="4953000"/>
            <a:ext cx="2514600" cy="1676400"/>
          </a:xfrm>
          <a:prstGeom prst="rect">
            <a:avLst/>
          </a:prstGeom>
        </p:spPr>
      </p:pic>
      <p:pic>
        <p:nvPicPr>
          <p:cNvPr id="11" name="Picture 10" descr="_MG_183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05200" y="4953000"/>
            <a:ext cx="2514600" cy="1676400"/>
          </a:xfrm>
          <a:prstGeom prst="rect">
            <a:avLst/>
          </a:prstGeom>
        </p:spPr>
      </p:pic>
      <p:pic>
        <p:nvPicPr>
          <p:cNvPr id="12" name="Picture 11" descr="_MG_183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72200" y="4953000"/>
            <a:ext cx="2514600" cy="167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on's Documents\My Pictures\Barrie Users Group Presentation\Shutter Speed\stream_1-200sec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686" y="1963"/>
            <a:ext cx="9137058" cy="609207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F/8                    1/3200 sec          ISO 320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 Shooting</a:t>
            </a:r>
            <a:endParaRPr lang="en-US" dirty="0"/>
          </a:p>
        </p:txBody>
      </p:sp>
      <p:pic>
        <p:nvPicPr>
          <p:cNvPr id="4" name="Content Placeholder 3" descr="dial_all-arrow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391400" y="304800"/>
            <a:ext cx="1066800" cy="1113028"/>
          </a:xfr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600200"/>
            <a:ext cx="2674033" cy="206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2133600"/>
            <a:ext cx="1549400" cy="1025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2057400"/>
            <a:ext cx="1828800" cy="1174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791200" y="2057400"/>
            <a:ext cx="8931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&gt;&gt;</a:t>
            </a:r>
            <a:endParaRPr lang="en-US" sz="5400" dirty="0"/>
          </a:p>
        </p:txBody>
      </p:sp>
      <p:sp>
        <p:nvSpPr>
          <p:cNvPr id="13" name="TextBox 12"/>
          <p:cNvSpPr txBox="1"/>
          <p:nvPr/>
        </p:nvSpPr>
        <p:spPr>
          <a:xfrm>
            <a:off x="2438400" y="4572000"/>
            <a:ext cx="4370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Not Available in </a:t>
            </a:r>
            <a:r>
              <a:rPr lang="en-US" sz="2800" dirty="0" smtClean="0">
                <a:solidFill>
                  <a:schemeClr val="accent1"/>
                </a:solidFill>
              </a:rPr>
              <a:t>Auto</a:t>
            </a:r>
            <a:r>
              <a:rPr lang="en-US" sz="2800" dirty="0" smtClean="0"/>
              <a:t> Mode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200000"/>
                  </a:schemeClr>
                </a:solidFill>
              </a:rPr>
              <a:t>Continuous Shooting</a:t>
            </a:r>
            <a:endParaRPr lang="en-US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60419" name="TextBox 12"/>
          <p:cNvSpPr txBox="1">
            <a:spLocks noChangeArrowheads="1"/>
          </p:cNvSpPr>
          <p:nvPr/>
        </p:nvSpPr>
        <p:spPr bwMode="auto">
          <a:xfrm>
            <a:off x="685800" y="1676400"/>
            <a:ext cx="807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>
                <a:latin typeface="Corbel" pitchFamily="34" charset="0"/>
              </a:rPr>
              <a:t> Taking 10 photos gives a much higher chance that one will turn out clear</a:t>
            </a:r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2209800"/>
            <a:ext cx="27178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209800"/>
            <a:ext cx="27178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209800"/>
            <a:ext cx="27178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 Sensitivity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200400"/>
            <a:ext cx="7772400" cy="4572000"/>
          </a:xfrm>
        </p:spPr>
        <p:txBody>
          <a:bodyPr/>
          <a:lstStyle/>
          <a:p>
            <a:r>
              <a:rPr lang="en-US" dirty="0" smtClean="0"/>
              <a:t>Similar to film ISO ratings</a:t>
            </a:r>
          </a:p>
          <a:p>
            <a:r>
              <a:rPr lang="en-US" dirty="0" smtClean="0"/>
              <a:t>Higher number = higher sensitivity</a:t>
            </a:r>
          </a:p>
          <a:p>
            <a:pPr>
              <a:buNone/>
            </a:pPr>
            <a:r>
              <a:rPr lang="en-US" dirty="0" smtClean="0"/>
              <a:t>                                     = more noise (grain)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Usual range is 100-1600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219200"/>
            <a:ext cx="2881313" cy="2104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Content Placeholder 3" descr="dial_all-arrow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91400" y="304800"/>
            <a:ext cx="1066800" cy="1113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914400"/>
          </a:xfrm>
        </p:spPr>
        <p:txBody>
          <a:bodyPr/>
          <a:lstStyle/>
          <a:p>
            <a:r>
              <a:rPr lang="en-US" dirty="0" smtClean="0"/>
              <a:t>F-Stop Examples</a:t>
            </a:r>
            <a:endParaRPr lang="en-US" dirty="0"/>
          </a:p>
        </p:txBody>
      </p:sp>
      <p:pic>
        <p:nvPicPr>
          <p:cNvPr id="4" name="Content Placeholder 3" descr="f1-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914400"/>
            <a:ext cx="1833384" cy="1828800"/>
          </a:xfrm>
        </p:spPr>
      </p:pic>
      <p:pic>
        <p:nvPicPr>
          <p:cNvPr id="5" name="Picture 4" descr="f2-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2819400"/>
            <a:ext cx="1833383" cy="1828800"/>
          </a:xfrm>
          <a:prstGeom prst="rect">
            <a:avLst/>
          </a:prstGeom>
        </p:spPr>
      </p:pic>
      <p:pic>
        <p:nvPicPr>
          <p:cNvPr id="6" name="Picture 5" descr="f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4724400"/>
            <a:ext cx="1830322" cy="1832610"/>
          </a:xfrm>
          <a:prstGeom prst="rect">
            <a:avLst/>
          </a:prstGeom>
        </p:spPr>
      </p:pic>
      <p:pic>
        <p:nvPicPr>
          <p:cNvPr id="7" name="Picture 6" descr="f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3400" y="914400"/>
            <a:ext cx="1828800" cy="1828800"/>
          </a:xfrm>
          <a:prstGeom prst="rect">
            <a:avLst/>
          </a:prstGeom>
        </p:spPr>
      </p:pic>
      <p:pic>
        <p:nvPicPr>
          <p:cNvPr id="8" name="Picture 7" descr="f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43400" y="2819400"/>
            <a:ext cx="1828800" cy="1828800"/>
          </a:xfrm>
          <a:prstGeom prst="rect">
            <a:avLst/>
          </a:prstGeom>
        </p:spPr>
      </p:pic>
      <p:pic>
        <p:nvPicPr>
          <p:cNvPr id="9" name="Picture 8" descr="f2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43400" y="4724400"/>
            <a:ext cx="1831088" cy="182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62200" y="1143000"/>
            <a:ext cx="175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F/1.8</a:t>
            </a:r>
            <a:endParaRPr lang="en-US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2200" y="3124200"/>
            <a:ext cx="175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F/2.8</a:t>
            </a:r>
            <a:endParaRPr lang="en-US" sz="4400" dirty="0"/>
          </a:p>
        </p:txBody>
      </p:sp>
      <p:sp>
        <p:nvSpPr>
          <p:cNvPr id="12" name="TextBox 11"/>
          <p:cNvSpPr txBox="1"/>
          <p:nvPr/>
        </p:nvSpPr>
        <p:spPr>
          <a:xfrm>
            <a:off x="2362200" y="5029200"/>
            <a:ext cx="175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F/4</a:t>
            </a:r>
            <a:endParaRPr lang="en-US" sz="4400" dirty="0"/>
          </a:p>
        </p:txBody>
      </p:sp>
      <p:sp>
        <p:nvSpPr>
          <p:cNvPr id="13" name="TextBox 12"/>
          <p:cNvSpPr txBox="1"/>
          <p:nvPr/>
        </p:nvSpPr>
        <p:spPr>
          <a:xfrm>
            <a:off x="6248400" y="1219200"/>
            <a:ext cx="175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F/8</a:t>
            </a:r>
            <a:endParaRPr lang="en-US" sz="4400" dirty="0"/>
          </a:p>
        </p:txBody>
      </p:sp>
      <p:sp>
        <p:nvSpPr>
          <p:cNvPr id="14" name="TextBox 13"/>
          <p:cNvSpPr txBox="1"/>
          <p:nvPr/>
        </p:nvSpPr>
        <p:spPr>
          <a:xfrm>
            <a:off x="6248400" y="3200400"/>
            <a:ext cx="175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F/16</a:t>
            </a:r>
            <a:endParaRPr lang="en-US" sz="4400" dirty="0"/>
          </a:p>
        </p:txBody>
      </p:sp>
      <p:sp>
        <p:nvSpPr>
          <p:cNvPr id="15" name="TextBox 14"/>
          <p:cNvSpPr txBox="1"/>
          <p:nvPr/>
        </p:nvSpPr>
        <p:spPr>
          <a:xfrm>
            <a:off x="6248400" y="5105400"/>
            <a:ext cx="175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F/22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on's Documents\My Pictures\Barrie Users Group Presentation\Shutter Speed\stream_1-200sec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24178" y="1963"/>
            <a:ext cx="6092073" cy="609207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F/10                    1/60 sec              ISO 800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on's Documents\My Pictures\Barrie Users Group Presentation\Shutter Speed\stream_1-200sec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24178" y="1963"/>
            <a:ext cx="6092073" cy="609207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F/10                  1/125 sec           ISO 1600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on's Documents\My Pictures\Barrie Users Group Presentation\Shutter Speed\stream_1-200sec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24178" y="1963"/>
            <a:ext cx="6092073" cy="609207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F/10                  1/250 sec           ISO 3200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on's Documents\My Pictures\Barrie Users Group Presentation\Shutter Speed\stream_1-200sec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24178" y="1963"/>
            <a:ext cx="6092073" cy="609207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F/10                  1/500 sec           ISO 6400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on's Documents\My Pictures\Barrie Users Group Presentation\Shutter Speed\stream_1-200sec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24178" y="1963"/>
            <a:ext cx="6092073" cy="609207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F/10             1/1000 sec           ISO 12800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on's Documents\My Pictures\Barrie Users Group Presentation\Shutter Speed\stream_1-200sec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24178" y="1963"/>
            <a:ext cx="6092073" cy="609207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F/10             1/2000 sec           ISO 25600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on's Documents\My Pictures\Barrie Users Group Presentation\Shutter Speed\stream_1-200sec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24178" y="1963"/>
            <a:ext cx="6092073" cy="609207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F/10                    1/60 sec              ISO 800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533400" y="6096000"/>
            <a:ext cx="86106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Corbel" pitchFamily="34" charset="0"/>
              </a:rPr>
              <a:t>F/4              1/60 sec              ISO 25,600</a:t>
            </a:r>
          </a:p>
        </p:txBody>
      </p:sp>
      <p:pic>
        <p:nvPicPr>
          <p:cNvPr id="122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4763"/>
            <a:ext cx="9144000" cy="60944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4"/>
          <p:cNvSpPr txBox="1">
            <a:spLocks noChangeArrowheads="1"/>
          </p:cNvSpPr>
          <p:nvPr/>
        </p:nvSpPr>
        <p:spPr bwMode="auto">
          <a:xfrm>
            <a:off x="533400" y="6096000"/>
            <a:ext cx="86106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Corbel" pitchFamily="34" charset="0"/>
              </a:rPr>
              <a:t>F/4              1/60 sec              ISO 25,600</a:t>
            </a: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55113" cy="6100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533400" y="6096000"/>
            <a:ext cx="86106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Corbel" pitchFamily="34" charset="0"/>
              </a:rPr>
              <a:t>F/4              1/60 sec              ISO 3200</a:t>
            </a:r>
          </a:p>
        </p:txBody>
      </p:sp>
      <p:pic>
        <p:nvPicPr>
          <p:cNvPr id="143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0944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19400"/>
            <a:ext cx="7772400" cy="914400"/>
          </a:xfrm>
        </p:spPr>
        <p:txBody>
          <a:bodyPr/>
          <a:lstStyle/>
          <a:p>
            <a:r>
              <a:rPr lang="en-US" dirty="0" smtClean="0"/>
              <a:t>F-Stop and Depth of Field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533400" y="6096000"/>
            <a:ext cx="86106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Corbel" pitchFamily="34" charset="0"/>
              </a:rPr>
              <a:t>F/4              1/60 sec              ISO 3200</a:t>
            </a:r>
          </a:p>
        </p:txBody>
      </p:sp>
      <p:pic>
        <p:nvPicPr>
          <p:cNvPr id="153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3175" y="0"/>
            <a:ext cx="9147175" cy="6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533400" y="6096000"/>
            <a:ext cx="86106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Corbel" pitchFamily="34" charset="0"/>
              </a:rPr>
              <a:t>F/4                   1/4 sec                 ISO 1600</a:t>
            </a:r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88"/>
            <a:ext cx="9144000" cy="60944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533400" y="6096000"/>
            <a:ext cx="86106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Corbel" pitchFamily="34" charset="0"/>
              </a:rPr>
              <a:t>F/4                   1/4 sec                 ISO 1600</a:t>
            </a:r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88"/>
            <a:ext cx="9259888" cy="61706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4"/>
          <p:cNvSpPr txBox="1">
            <a:spLocks noChangeArrowheads="1"/>
          </p:cNvSpPr>
          <p:nvPr/>
        </p:nvSpPr>
        <p:spPr bwMode="auto">
          <a:xfrm>
            <a:off x="533400" y="6096000"/>
            <a:ext cx="86106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Corbel" pitchFamily="34" charset="0"/>
              </a:rPr>
              <a:t>F/4              1/60 sec              ISO 3200</a:t>
            </a:r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3175" y="0"/>
            <a:ext cx="9147175" cy="6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533400" y="6096000"/>
            <a:ext cx="86106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latin typeface="Corbel" pitchFamily="34" charset="0"/>
              </a:rPr>
              <a:t>F/4              1/60 sec              ISO 25,600</a:t>
            </a:r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55113" cy="6100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Through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83560"/>
            <a:ext cx="7772400" cy="2864640"/>
          </a:xfrm>
        </p:spPr>
        <p:txBody>
          <a:bodyPr/>
          <a:lstStyle/>
          <a:p>
            <a:r>
              <a:rPr lang="en-US" dirty="0" smtClean="0"/>
              <a:t>All images contain “EXIF data”</a:t>
            </a:r>
          </a:p>
          <a:p>
            <a:pPr lvl="1"/>
            <a:r>
              <a:rPr lang="en-US" dirty="0" smtClean="0"/>
              <a:t>All camera settings used</a:t>
            </a:r>
          </a:p>
          <a:p>
            <a:pPr lvl="1"/>
            <a:r>
              <a:rPr lang="en-US" dirty="0" smtClean="0"/>
              <a:t>Copyright info</a:t>
            </a:r>
          </a:p>
          <a:p>
            <a:pPr lvl="1"/>
            <a:r>
              <a:rPr lang="en-US" dirty="0" smtClean="0"/>
              <a:t>Keywords</a:t>
            </a:r>
          </a:p>
          <a:p>
            <a:pPr lvl="1"/>
            <a:r>
              <a:rPr lang="en-US" dirty="0" smtClean="0"/>
              <a:t>GPS location data</a:t>
            </a:r>
            <a:endParaRPr lang="en-U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772400" cy="914400"/>
          </a:xfrm>
        </p:spPr>
        <p:txBody>
          <a:bodyPr/>
          <a:lstStyle/>
          <a:p>
            <a:r>
              <a:rPr lang="en-US" dirty="0" smtClean="0"/>
              <a:t>Reading your own EXIF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762000"/>
            <a:ext cx="7772400" cy="4572000"/>
          </a:xfrm>
        </p:spPr>
        <p:txBody>
          <a:bodyPr/>
          <a:lstStyle/>
          <a:p>
            <a:r>
              <a:rPr lang="en-US" dirty="0" smtClean="0"/>
              <a:t>Windows Explorer (Vista)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95400"/>
            <a:ext cx="7620000" cy="5434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Reading EXIF data from images on the web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83560"/>
            <a:ext cx="8229600" cy="4572000"/>
          </a:xfrm>
        </p:spPr>
        <p:txBody>
          <a:bodyPr/>
          <a:lstStyle/>
          <a:p>
            <a:r>
              <a:rPr lang="en-US" dirty="0" smtClean="0"/>
              <a:t>Mozilla </a:t>
            </a:r>
            <a:r>
              <a:rPr lang="en-US" dirty="0" err="1" smtClean="0"/>
              <a:t>FireFox</a:t>
            </a:r>
            <a:r>
              <a:rPr lang="en-US" dirty="0" smtClean="0"/>
              <a:t> </a:t>
            </a:r>
            <a:r>
              <a:rPr lang="en-US" dirty="0" err="1" smtClean="0"/>
              <a:t>Plugin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Exif</a:t>
            </a:r>
            <a:r>
              <a:rPr lang="en-US" dirty="0" smtClean="0"/>
              <a:t> Viewer:</a:t>
            </a:r>
          </a:p>
          <a:p>
            <a:pPr lvl="2"/>
            <a:r>
              <a:rPr lang="en-US" dirty="0" smtClean="0"/>
              <a:t>https://addons.mozilla.org/en-US/firefox/addon/3905</a:t>
            </a:r>
            <a:endParaRPr lang="en-US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32703"/>
            <a:ext cx="5186363" cy="6825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09600" y="4114800"/>
            <a:ext cx="312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Exif</a:t>
            </a:r>
            <a:r>
              <a:rPr lang="en-US" sz="4400" dirty="0" smtClean="0"/>
              <a:t> Viewer</a:t>
            </a:r>
            <a:endParaRPr lang="en-US" sz="44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00800" cy="604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F/6.3                1/125 sec              ISO 400</a:t>
            </a:r>
            <a:endParaRPr lang="en-US" sz="4400" dirty="0"/>
          </a:p>
        </p:txBody>
      </p:sp>
      <p:pic>
        <p:nvPicPr>
          <p:cNvPr id="6147" name="Picture 3" descr="E:\Don's Documents\My Pictures\birds\_MG_46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-1"/>
            <a:ext cx="4038601" cy="60562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ungus_f2-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3169" cy="6090682"/>
          </a:xfrm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F/2.8              1/800 sec              ISO 800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772400" cy="914400"/>
          </a:xfrm>
        </p:spPr>
        <p:txBody>
          <a:bodyPr/>
          <a:lstStyle/>
          <a:p>
            <a:r>
              <a:rPr lang="en-US" dirty="0" err="1" smtClean="0"/>
              <a:t>Geotagging</a:t>
            </a:r>
            <a:r>
              <a:rPr lang="en-US" dirty="0" smtClean="0"/>
              <a:t> your photos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38200" y="-25400"/>
            <a:ext cx="10325100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22860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GPS Information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625858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F/5     ISO 400     1/1600 sec.</a:t>
            </a:r>
            <a:endParaRPr lang="en-US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143000"/>
            <a:ext cx="2951318" cy="403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7772400" cy="914400"/>
          </a:xfrm>
        </p:spPr>
        <p:txBody>
          <a:bodyPr/>
          <a:lstStyle/>
          <a:p>
            <a:r>
              <a:rPr lang="en-US" dirty="0" smtClean="0"/>
              <a:t>Trinity of Exposure</a:t>
            </a:r>
            <a:endParaRPr lang="en-US" dirty="0"/>
          </a:p>
        </p:txBody>
      </p:sp>
      <p:pic>
        <p:nvPicPr>
          <p:cNvPr id="4" name="Content Placeholder 3" descr="f1-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4268450"/>
            <a:ext cx="1141472" cy="1138619"/>
          </a:xfrm>
        </p:spPr>
      </p:pic>
      <p:pic>
        <p:nvPicPr>
          <p:cNvPr id="5" name="Picture 4" descr="shut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4600" y="4267200"/>
            <a:ext cx="1548781" cy="1143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6650" y="1296650"/>
            <a:ext cx="1428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143000" y="5259050"/>
            <a:ext cx="8001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/>
              <a:t>Av     </a:t>
            </a:r>
            <a:r>
              <a:rPr lang="en-US" sz="8800" dirty="0" smtClean="0"/>
              <a:t>           </a:t>
            </a:r>
            <a:r>
              <a:rPr lang="en-US" sz="6600" dirty="0" smtClean="0"/>
              <a:t>S </a:t>
            </a:r>
            <a:r>
              <a:rPr lang="en-US" sz="6600" dirty="0" smtClean="0"/>
              <a:t>or </a:t>
            </a:r>
            <a:r>
              <a:rPr lang="en-US" sz="6600" dirty="0" err="1" smtClean="0"/>
              <a:t>Tv</a:t>
            </a:r>
            <a:endParaRPr lang="en-US" sz="6600" dirty="0"/>
          </a:p>
        </p:txBody>
      </p:sp>
      <p:sp>
        <p:nvSpPr>
          <p:cNvPr id="10" name="TextBox 9"/>
          <p:cNvSpPr txBox="1"/>
          <p:nvPr/>
        </p:nvSpPr>
        <p:spPr>
          <a:xfrm>
            <a:off x="3502305" y="2287250"/>
            <a:ext cx="19078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/>
              <a:t>ISO</a:t>
            </a:r>
            <a:endParaRPr lang="en-US" sz="8800" dirty="0"/>
          </a:p>
        </p:txBody>
      </p:sp>
      <p:cxnSp>
        <p:nvCxnSpPr>
          <p:cNvPr id="12" name="Straight Connector 11"/>
          <p:cNvCxnSpPr/>
          <p:nvPr/>
        </p:nvCxnSpPr>
        <p:spPr>
          <a:xfrm rot="5400000" flipH="1" flipV="1">
            <a:off x="2057400" y="2743200"/>
            <a:ext cx="1295400" cy="12954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6200000" flipH="1">
            <a:off x="5486400" y="2667000"/>
            <a:ext cx="1371600" cy="13716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971800" y="4876800"/>
            <a:ext cx="28956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ungus_f2-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3168" cy="6090682"/>
          </a:xfrm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F/4.5              1/100 sec              ISO 200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ungus_f2-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3168" cy="6090681"/>
          </a:xfrm>
        </p:spPr>
      </p:pic>
      <p:sp>
        <p:nvSpPr>
          <p:cNvPr id="5" name="TextBox 4"/>
          <p:cNvSpPr txBox="1"/>
          <p:nvPr/>
        </p:nvSpPr>
        <p:spPr>
          <a:xfrm>
            <a:off x="533400" y="60960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F/6.3              1/50 sec              ISO 200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5094</TotalTime>
  <Words>527</Words>
  <Application>Microsoft Office PowerPoint</Application>
  <PresentationFormat>On-screen Show (4:3)</PresentationFormat>
  <Paragraphs>125</Paragraphs>
  <Slides>73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Metro</vt:lpstr>
      <vt:lpstr>Introduction to Photography</vt:lpstr>
      <vt:lpstr>Topics to Cover</vt:lpstr>
      <vt:lpstr>How it Works</vt:lpstr>
      <vt:lpstr>Aperture</vt:lpstr>
      <vt:lpstr>F-Stop Examples</vt:lpstr>
      <vt:lpstr>F-Stop and Depth of Field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50mm – the Cheapest, Fastest Lens</vt:lpstr>
      <vt:lpstr>Using Depth of Field to See Through Obstacles</vt:lpstr>
      <vt:lpstr>Slide 20</vt:lpstr>
      <vt:lpstr>Slide 21</vt:lpstr>
      <vt:lpstr>Full Frame SLR vs. Point &amp; Shoot</vt:lpstr>
      <vt:lpstr>Full Frame SLR vs. Point &amp; Shoot</vt:lpstr>
      <vt:lpstr>Diffraction Limiting</vt:lpstr>
      <vt:lpstr>Shutter Speed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Further Examples</vt:lpstr>
      <vt:lpstr>Slide 40</vt:lpstr>
      <vt:lpstr>Slide 41</vt:lpstr>
      <vt:lpstr>Slide 42</vt:lpstr>
      <vt:lpstr>Slide 43</vt:lpstr>
      <vt:lpstr>Slide 44</vt:lpstr>
      <vt:lpstr>Continuous Shooting</vt:lpstr>
      <vt:lpstr>Slide 46</vt:lpstr>
      <vt:lpstr>Continuous Shooting</vt:lpstr>
      <vt:lpstr>Continuous Shooting</vt:lpstr>
      <vt:lpstr>ISO Sensitivity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Learning Through Examples</vt:lpstr>
      <vt:lpstr>Reading your own EXIF data</vt:lpstr>
      <vt:lpstr>Reading EXIF data from images on the web</vt:lpstr>
      <vt:lpstr>Slide 68</vt:lpstr>
      <vt:lpstr>Slide 69</vt:lpstr>
      <vt:lpstr>Geotagging your photos</vt:lpstr>
      <vt:lpstr>Slide 71</vt:lpstr>
      <vt:lpstr>Slide 72</vt:lpstr>
      <vt:lpstr>Trinity of Exposure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Manual Control of your camera</dc:title>
  <dc:creator>Don</dc:creator>
  <cp:lastModifiedBy>Don</cp:lastModifiedBy>
  <cp:revision>446</cp:revision>
  <dcterms:created xsi:type="dcterms:W3CDTF">2009-05-06T01:21:58Z</dcterms:created>
  <dcterms:modified xsi:type="dcterms:W3CDTF">2010-03-05T02:17:03Z</dcterms:modified>
</cp:coreProperties>
</file>